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8"/>
  </p:handoutMasterIdLst>
  <p:sldIdLst>
    <p:sldId id="256" r:id="rId4"/>
    <p:sldId id="257" r:id="rId6"/>
    <p:sldId id="258" r:id="rId7"/>
    <p:sldId id="279" r:id="rId8"/>
    <p:sldId id="280" r:id="rId9"/>
    <p:sldId id="299" r:id="rId10"/>
    <p:sldId id="262" r:id="rId11"/>
    <p:sldId id="298" r:id="rId12"/>
    <p:sldId id="264" r:id="rId13"/>
    <p:sldId id="263" r:id="rId14"/>
    <p:sldId id="259" r:id="rId15"/>
    <p:sldId id="265" r:id="rId16"/>
    <p:sldId id="275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3EB"/>
    <a:srgbClr val="CFDEDF"/>
    <a:srgbClr val="8EADA5"/>
    <a:srgbClr val="D5D6E1"/>
    <a:srgbClr val="E9EAEF"/>
    <a:srgbClr val="DCDCDC"/>
    <a:srgbClr val="F0F0F0"/>
    <a:srgbClr val="E6E6E6"/>
    <a:srgbClr val="C8C8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2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9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28575" y="-15240"/>
            <a:ext cx="12247880" cy="6888480"/>
            <a:chOff x="-45" y="-24"/>
            <a:chExt cx="19288" cy="10848"/>
          </a:xfrm>
        </p:grpSpPr>
        <p:pic>
          <p:nvPicPr>
            <p:cNvPr id="4" name="图片 3" descr="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45" y="-24"/>
              <a:ext cx="19289" cy="10849"/>
            </a:xfrm>
            <a:prstGeom prst="rect">
              <a:avLst/>
            </a:prstGeom>
          </p:spPr>
        </p:pic>
        <p:pic>
          <p:nvPicPr>
            <p:cNvPr id="5" name="图片 4" descr="1"/>
            <p:cNvPicPr>
              <a:picLocks noChangeAspect="1"/>
            </p:cNvPicPr>
            <p:nvPr userDrawn="1"/>
          </p:nvPicPr>
          <p:blipFill>
            <a:blip r:embed="rId2"/>
            <a:srcRect l="53813" r="39504"/>
            <a:stretch>
              <a:fillRect/>
            </a:stretch>
          </p:blipFill>
          <p:spPr>
            <a:xfrm flipH="1">
              <a:off x="11595" y="-24"/>
              <a:ext cx="7648" cy="10849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28575" y="-15240"/>
            <a:ext cx="12247880" cy="6888480"/>
            <a:chOff x="-45" y="-24"/>
            <a:chExt cx="19288" cy="10848"/>
          </a:xfrm>
        </p:grpSpPr>
        <p:pic>
          <p:nvPicPr>
            <p:cNvPr id="4" name="图片 3" descr="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45" y="-24"/>
              <a:ext cx="19289" cy="10849"/>
            </a:xfrm>
            <a:prstGeom prst="rect">
              <a:avLst/>
            </a:prstGeom>
          </p:spPr>
        </p:pic>
        <p:pic>
          <p:nvPicPr>
            <p:cNvPr id="5" name="图片 4" descr="1"/>
            <p:cNvPicPr>
              <a:picLocks noChangeAspect="1"/>
            </p:cNvPicPr>
            <p:nvPr userDrawn="1"/>
          </p:nvPicPr>
          <p:blipFill>
            <a:blip r:embed="rId2"/>
            <a:srcRect l="53813" r="39504"/>
            <a:stretch>
              <a:fillRect/>
            </a:stretch>
          </p:blipFill>
          <p:spPr>
            <a:xfrm flipH="1">
              <a:off x="11595" y="-24"/>
              <a:ext cx="7648" cy="10849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400" y="-22225"/>
            <a:ext cx="12248515" cy="68891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400" y="-22225"/>
            <a:ext cx="12248515" cy="6889115"/>
          </a:xfrm>
          <a:prstGeom prst="rect">
            <a:avLst/>
          </a:prstGeom>
        </p:spPr>
      </p:pic>
      <p:pic>
        <p:nvPicPr>
          <p:cNvPr id="11" name="图片 10" descr="3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34925" y="-127000"/>
            <a:ext cx="2287905" cy="1069975"/>
          </a:xfrm>
          <a:prstGeom prst="rect">
            <a:avLst/>
          </a:prstGeom>
        </p:spPr>
      </p:pic>
      <p:pic>
        <p:nvPicPr>
          <p:cNvPr id="7" name="图片 6" descr="3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 flipH="1">
            <a:off x="10107930" y="-81915"/>
            <a:ext cx="2092960" cy="9791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400" y="-22225"/>
            <a:ext cx="12248515" cy="68891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/>
          <p:cNvGrpSpPr/>
          <p:nvPr userDrawn="1"/>
        </p:nvGrpSpPr>
        <p:grpSpPr>
          <a:xfrm>
            <a:off x="367030" y="297815"/>
            <a:ext cx="11515725" cy="6695440"/>
            <a:chOff x="1586" y="1688"/>
            <a:chExt cx="16242" cy="8131"/>
          </a:xfrm>
        </p:grpSpPr>
        <p:sp>
          <p:nvSpPr>
            <p:cNvPr id="89" name="矩形 88"/>
            <p:cNvSpPr/>
            <p:nvPr/>
          </p:nvSpPr>
          <p:spPr>
            <a:xfrm>
              <a:off x="1586" y="1688"/>
              <a:ext cx="16242" cy="7592"/>
            </a:xfrm>
            <a:prstGeom prst="rect">
              <a:avLst/>
            </a:prstGeom>
            <a:solidFill>
              <a:srgbClr val="E2E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0" name="图片 89" descr="1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5400000" flipH="1" flipV="1">
              <a:off x="4976" y="5876"/>
              <a:ext cx="540" cy="7318"/>
            </a:xfrm>
            <a:prstGeom prst="rect">
              <a:avLst/>
            </a:prstGeom>
          </p:spPr>
        </p:pic>
        <p:pic>
          <p:nvPicPr>
            <p:cNvPr id="91" name="图片 90" descr="1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16200000" flipV="1">
              <a:off x="13898" y="5890"/>
              <a:ext cx="540" cy="7318"/>
            </a:xfrm>
            <a:prstGeom prst="rect">
              <a:avLst/>
            </a:prstGeom>
          </p:spPr>
        </p:pic>
      </p:grpSp>
      <p:pic>
        <p:nvPicPr>
          <p:cNvPr id="11" name="图片 10" descr="3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34925" y="-127000"/>
            <a:ext cx="2287905" cy="1069975"/>
          </a:xfrm>
          <a:prstGeom prst="rect">
            <a:avLst/>
          </a:prstGeom>
        </p:spPr>
      </p:pic>
      <p:pic>
        <p:nvPicPr>
          <p:cNvPr id="7" name="图片 6" descr="3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 flipH="1">
            <a:off x="10107930" y="-81915"/>
            <a:ext cx="2092960" cy="9791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80.xml"/><Relationship Id="rId16" Type="http://schemas.openxmlformats.org/officeDocument/2006/relationships/tags" Target="../tags/tag79.xml"/><Relationship Id="rId15" Type="http://schemas.openxmlformats.org/officeDocument/2006/relationships/tags" Target="../tags/tag78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1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90.xml"/><Relationship Id="rId4" Type="http://schemas.openxmlformats.org/officeDocument/2006/relationships/image" Target="../media/image11.e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10.emf"/><Relationship Id="rId1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92.xml"/><Relationship Id="rId2" Type="http://schemas.openxmlformats.org/officeDocument/2006/relationships/image" Target="../media/image5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93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3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4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86.xml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6.emf"/><Relationship Id="rId1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87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8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89.xml"/><Relationship Id="rId2" Type="http://schemas.openxmlformats.org/officeDocument/2006/relationships/image" Target="../media/image7.png"/><Relationship Id="rId1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25400" y="-31115"/>
            <a:ext cx="4552315" cy="2128520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7205345" y="1108075"/>
            <a:ext cx="4355465" cy="5086985"/>
            <a:chOff x="11347" y="1745"/>
            <a:chExt cx="6859" cy="8011"/>
          </a:xfrm>
        </p:grpSpPr>
        <p:sp>
          <p:nvSpPr>
            <p:cNvPr id="36" name="文本框 35"/>
            <p:cNvSpPr txBox="1"/>
            <p:nvPr/>
          </p:nvSpPr>
          <p:spPr>
            <a:xfrm>
              <a:off x="12560" y="1745"/>
              <a:ext cx="3777" cy="643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dist">
                <a:lnSpc>
                  <a:spcPct val="100000"/>
                </a:lnSpc>
              </a:pPr>
              <a:r>
                <a:rPr lang="zh-CN" altLang="en-US" sz="7200">
                  <a:gradFill>
                    <a:gsLst>
                      <a:gs pos="0">
                        <a:srgbClr val="012D86"/>
                      </a:gs>
                      <a:gs pos="100000">
                        <a:srgbClr val="0E2557"/>
                      </a:gs>
                    </a:gsLst>
                    <a:lin scaled="0"/>
                  </a:gradFill>
                  <a:latin typeface="汉仪尚巍手书W" panose="00020600040101010101" charset="-122"/>
                  <a:ea typeface="汉仪尚巍手书W" panose="00020600040101010101" charset="-122"/>
                </a:rPr>
                <a:t>同步回收</a:t>
              </a:r>
              <a:r>
                <a:rPr lang="zh-CN" altLang="en-US" sz="7200">
                  <a:gradFill>
                    <a:gsLst>
                      <a:gs pos="0">
                        <a:srgbClr val="012D86"/>
                      </a:gs>
                      <a:gs pos="100000">
                        <a:srgbClr val="0E2557"/>
                      </a:gs>
                    </a:gsLst>
                    <a:lin scaled="0"/>
                  </a:gradFill>
                  <a:latin typeface="汉仪春然手书简" panose="00020600040101010101" charset="-122"/>
                  <a:ea typeface="汉仪春然手书简" panose="00020600040101010101" charset="-122"/>
                </a:rPr>
                <a:t>网上书城</a:t>
              </a:r>
              <a:endParaRPr lang="zh-CN" altLang="en-US" sz="720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汉仪春然手书简" panose="00020600040101010101" charset="-122"/>
                <a:ea typeface="汉仪春然手书简" panose="00020600040101010101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2878" y="9176"/>
              <a:ext cx="53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r"/>
              <a:r>
                <a:rPr lang="zh-CN" altLang="en-US">
                  <a:gradFill>
                    <a:gsLst>
                      <a:gs pos="50000">
                        <a:srgbClr val="545459"/>
                      </a:gs>
                      <a:gs pos="0">
                        <a:srgbClr val="8D8D90"/>
                      </a:gs>
                      <a:gs pos="100000">
                        <a:srgbClr val="1B1B21"/>
                      </a:gs>
                    </a:gsLst>
                    <a:lin scaled="1"/>
                  </a:gradFill>
                  <a:latin typeface="华文新魏" panose="02010800040101010101" charset="-122"/>
                  <a:ea typeface="华文新魏" panose="02010800040101010101" charset="-122"/>
                  <a:cs typeface="+mn-lt"/>
                </a:rPr>
                <a:t>团队：彭晓妍，张巧艳，王雨欣</a:t>
              </a:r>
              <a:endParaRPr lang="zh-CN" altLang="en-US">
                <a:gradFill>
                  <a:gsLst>
                    <a:gs pos="50000">
                      <a:srgbClr val="545459"/>
                    </a:gs>
                    <a:gs pos="0">
                      <a:srgbClr val="8D8D90"/>
                    </a:gs>
                    <a:gs pos="100000">
                      <a:srgbClr val="1B1B21"/>
                    </a:gs>
                  </a:gsLst>
                  <a:lin scaled="1"/>
                </a:gradFill>
                <a:latin typeface="华文新魏" panose="02010800040101010101" charset="-122"/>
                <a:ea typeface="华文新魏" panose="02010800040101010101" charset="-122"/>
                <a:cs typeface="+mn-lt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 flipH="1">
              <a:off x="15675" y="2378"/>
              <a:ext cx="954" cy="955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16249" y="4501"/>
              <a:ext cx="1333" cy="1333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H="1">
              <a:off x="15862" y="5159"/>
              <a:ext cx="1720" cy="1720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H="1">
              <a:off x="11347" y="7235"/>
              <a:ext cx="1720" cy="1720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1"/>
          <p:cNvGraphicFramePr/>
          <p:nvPr/>
        </p:nvGraphicFramePr>
        <p:xfrm>
          <a:off x="3672840" y="1327785"/>
          <a:ext cx="4846320" cy="42024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" name="" r:id="rId1" imgW="4121150" imgH="3573780" progId="Visio.Drawing.15">
                  <p:embed/>
                </p:oleObj>
              </mc:Choice>
              <mc:Fallback>
                <p:oleObj name="" r:id="rId1" imgW="4121150" imgH="3573780" progId="Visio.Drawing.15">
                  <p:embed/>
                  <p:pic>
                    <p:nvPicPr>
                      <p:cNvPr id="0" name="图片 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72840" y="1327785"/>
                        <a:ext cx="4846320" cy="42024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圆角矩形 13"/>
          <p:cNvSpPr/>
          <p:nvPr/>
        </p:nvSpPr>
        <p:spPr>
          <a:xfrm>
            <a:off x="552450" y="694690"/>
            <a:ext cx="11087100" cy="5468620"/>
          </a:xfrm>
          <a:prstGeom prst="roundRect">
            <a:avLst>
              <a:gd name="adj" fmla="val 8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40080" y="525780"/>
            <a:ext cx="38404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同步回收网上书城：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 rot="1140000">
            <a:off x="7515860" y="1400175"/>
            <a:ext cx="10325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>
                <a:highlight>
                  <a:srgbClr val="00FF00"/>
                </a:highlight>
              </a:rPr>
              <a:t>ER</a:t>
            </a:r>
            <a:r>
              <a:rPr lang="zh-CN" altLang="en-US" sz="2800">
                <a:highlight>
                  <a:srgbClr val="00FF00"/>
                </a:highlight>
              </a:rPr>
              <a:t>图</a:t>
            </a:r>
            <a:endParaRPr lang="zh-CN" altLang="en-US" sz="2800">
              <a:highlight>
                <a:srgbClr val="00FF00"/>
              </a:highlight>
            </a:endParaRPr>
          </a:p>
        </p:txBody>
      </p:sp>
      <p:graphicFrame>
        <p:nvGraphicFramePr>
          <p:cNvPr id="6" name="对象 5"/>
          <p:cNvGraphicFramePr/>
          <p:nvPr/>
        </p:nvGraphicFramePr>
        <p:xfrm>
          <a:off x="3262630" y="1327785"/>
          <a:ext cx="5829935" cy="4648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3" imgW="4121150" imgH="3573780" progId="Visio.Drawing.15">
                  <p:embed/>
                </p:oleObj>
              </mc:Choice>
              <mc:Fallback>
                <p:oleObj name="" r:id="rId3" imgW="4121150" imgH="3573780" progId="Visio.Drawing.15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62630" y="1327785"/>
                        <a:ext cx="5829935" cy="46488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8" name="组合 87"/>
          <p:cNvGrpSpPr/>
          <p:nvPr/>
        </p:nvGrpSpPr>
        <p:grpSpPr>
          <a:xfrm>
            <a:off x="2339340" y="1846580"/>
            <a:ext cx="7513955" cy="3761740"/>
            <a:chOff x="1586" y="1688"/>
            <a:chExt cx="16242" cy="8131"/>
          </a:xfrm>
        </p:grpSpPr>
        <p:sp>
          <p:nvSpPr>
            <p:cNvPr id="89" name="矩形 88"/>
            <p:cNvSpPr/>
            <p:nvPr/>
          </p:nvSpPr>
          <p:spPr>
            <a:xfrm>
              <a:off x="1586" y="1688"/>
              <a:ext cx="16242" cy="7592"/>
            </a:xfrm>
            <a:prstGeom prst="rect">
              <a:avLst/>
            </a:prstGeom>
            <a:solidFill>
              <a:srgbClr val="E9E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0" name="图片 89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5400000" flipH="1" flipV="1">
              <a:off x="4976" y="5876"/>
              <a:ext cx="540" cy="7318"/>
            </a:xfrm>
            <a:prstGeom prst="rect">
              <a:avLst/>
            </a:prstGeom>
          </p:spPr>
        </p:pic>
        <p:pic>
          <p:nvPicPr>
            <p:cNvPr id="91" name="图片 90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16200000" flipV="1">
              <a:off x="13898" y="5890"/>
              <a:ext cx="540" cy="7318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5415915" y="2122805"/>
            <a:ext cx="13855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00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+mn-lt"/>
              </a:rPr>
              <a:t>四</a:t>
            </a:r>
            <a:endParaRPr lang="zh-CN" altLang="en-US" sz="6000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93615" y="333438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项目总结</a:t>
            </a:r>
            <a:endParaRPr lang="en-US" altLang="zh-CN" sz="4800" b="1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pic>
        <p:nvPicPr>
          <p:cNvPr id="11" name="图片 10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5400" y="171450"/>
            <a:ext cx="4552315" cy="2128520"/>
          </a:xfrm>
          <a:prstGeom prst="rect">
            <a:avLst/>
          </a:prstGeom>
        </p:spPr>
      </p:pic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7760335" y="1846580"/>
            <a:ext cx="2092960" cy="979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图片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2265" y="4811395"/>
            <a:ext cx="3670300" cy="171958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1339215" y="1819275"/>
            <a:ext cx="4014470" cy="3114675"/>
            <a:chOff x="4412" y="3682"/>
            <a:chExt cx="3688" cy="2861"/>
          </a:xfrm>
        </p:grpSpPr>
        <p:sp>
          <p:nvSpPr>
            <p:cNvPr id="42267" name="Shape 42267"/>
            <p:cNvSpPr/>
            <p:nvPr/>
          </p:nvSpPr>
          <p:spPr>
            <a:xfrm>
              <a:off x="4412" y="3682"/>
              <a:ext cx="3688" cy="2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4" y="0"/>
                  </a:moveTo>
                  <a:lnTo>
                    <a:pt x="616" y="0"/>
                  </a:lnTo>
                  <a:cubicBezTo>
                    <a:pt x="277" y="0"/>
                    <a:pt x="0" y="464"/>
                    <a:pt x="0" y="1030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1030"/>
                  </a:lnTo>
                  <a:cubicBezTo>
                    <a:pt x="21600" y="464"/>
                    <a:pt x="21323" y="0"/>
                    <a:pt x="20984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20092" tIns="20092" rIns="20092" bIns="20092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68" name="Shape 42268"/>
            <p:cNvSpPr/>
            <p:nvPr/>
          </p:nvSpPr>
          <p:spPr>
            <a:xfrm>
              <a:off x="4412" y="5884"/>
              <a:ext cx="3688" cy="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712"/>
                  </a:lnTo>
                  <a:cubicBezTo>
                    <a:pt x="0" y="18500"/>
                    <a:pt x="277" y="21600"/>
                    <a:pt x="616" y="21600"/>
                  </a:cubicBezTo>
                  <a:lnTo>
                    <a:pt x="8721" y="21600"/>
                  </a:lnTo>
                  <a:lnTo>
                    <a:pt x="13066" y="21600"/>
                  </a:lnTo>
                  <a:lnTo>
                    <a:pt x="20984" y="21600"/>
                  </a:lnTo>
                  <a:cubicBezTo>
                    <a:pt x="21323" y="21600"/>
                    <a:pt x="21600" y="18500"/>
                    <a:pt x="21600" y="14712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5D6E1"/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70" name="Shape 42270"/>
            <p:cNvSpPr/>
            <p:nvPr/>
          </p:nvSpPr>
          <p:spPr>
            <a:xfrm>
              <a:off x="4544" y="3809"/>
              <a:ext cx="3425" cy="196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71" name="Shape 42271"/>
            <p:cNvSpPr/>
            <p:nvPr/>
          </p:nvSpPr>
          <p:spPr>
            <a:xfrm>
              <a:off x="5703" y="6213"/>
              <a:ext cx="1107" cy="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31" y="0"/>
                  </a:moveTo>
                  <a:cubicBezTo>
                    <a:pt x="3453" y="1513"/>
                    <a:pt x="3348" y="5058"/>
                    <a:pt x="2959" y="8662"/>
                  </a:cubicBezTo>
                  <a:cubicBezTo>
                    <a:pt x="2396" y="13878"/>
                    <a:pt x="1333" y="18318"/>
                    <a:pt x="0" y="21600"/>
                  </a:cubicBezTo>
                  <a:lnTo>
                    <a:pt x="10800" y="21600"/>
                  </a:lnTo>
                  <a:lnTo>
                    <a:pt x="21600" y="21600"/>
                  </a:lnTo>
                  <a:cubicBezTo>
                    <a:pt x="20267" y="18319"/>
                    <a:pt x="19204" y="13878"/>
                    <a:pt x="18641" y="8662"/>
                  </a:cubicBezTo>
                  <a:cubicBezTo>
                    <a:pt x="18252" y="5058"/>
                    <a:pt x="18147" y="1513"/>
                    <a:pt x="18069" y="0"/>
                  </a:cubicBezTo>
                  <a:lnTo>
                    <a:pt x="10800" y="0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rcRect t="11204"/>
          <a:stretch>
            <a:fillRect/>
          </a:stretch>
        </p:blipFill>
        <p:spPr>
          <a:xfrm>
            <a:off x="1483360" y="1957705"/>
            <a:ext cx="3728085" cy="2167890"/>
          </a:xfrm>
          <a:prstGeom prst="rect">
            <a:avLst/>
          </a:prstGeom>
        </p:spPr>
      </p:pic>
      <p:sp>
        <p:nvSpPr>
          <p:cNvPr id="17" name="文本框 10"/>
          <p:cNvSpPr txBox="1"/>
          <p:nvPr/>
        </p:nvSpPr>
        <p:spPr>
          <a:xfrm>
            <a:off x="5492115" y="1581785"/>
            <a:ext cx="6229985" cy="32296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70000"/>
              </a:lnSpc>
            </a:pPr>
            <a:r>
              <a:rPr 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     </a:t>
            </a:r>
            <a:r>
              <a:rPr lang="en-US" alt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</a:t>
            </a:r>
            <a:r>
              <a:rPr lang="zh-CN" altLang="en-US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通过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建立"创新、绿色"的同步回收网上书城</a:t>
            </a:r>
            <a:r>
              <a:rPr 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，我们对于项目的相关技术有了更深刻的理解。从对整个项目的计划、构思开始，我们也走了不少的弯路，但是汲取教训，之后的工作中知道如何进行合作沟通。</a:t>
            </a:r>
            <a:endParaRPr sz="2400" dirty="0">
              <a:gradFill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scaled="0"/>
              </a:gra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39215" y="309880"/>
            <a:ext cx="26212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总结与展望：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25400" y="-31115"/>
            <a:ext cx="4552315" cy="2128520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7205345" y="1126490"/>
            <a:ext cx="3959225" cy="4559935"/>
            <a:chOff x="11347" y="1774"/>
            <a:chExt cx="6235" cy="7181"/>
          </a:xfrm>
        </p:grpSpPr>
        <p:sp>
          <p:nvSpPr>
            <p:cNvPr id="36" name="文本框 35"/>
            <p:cNvSpPr txBox="1"/>
            <p:nvPr/>
          </p:nvSpPr>
          <p:spPr>
            <a:xfrm>
              <a:off x="13830" y="1774"/>
              <a:ext cx="2032" cy="643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dist">
                <a:lnSpc>
                  <a:spcPct val="100000"/>
                </a:lnSpc>
              </a:pPr>
              <a:r>
                <a:rPr lang="zh-CN" altLang="en-US" sz="7200">
                  <a:gradFill>
                    <a:gsLst>
                      <a:gs pos="0">
                        <a:srgbClr val="012D86"/>
                      </a:gs>
                      <a:gs pos="100000">
                        <a:srgbClr val="0E2557"/>
                      </a:gs>
                    </a:gsLst>
                    <a:lin scaled="0"/>
                  </a:gradFill>
                  <a:latin typeface="汉仪尚巍手书W" panose="00020600040101010101" charset="-122"/>
                  <a:ea typeface="汉仪尚巍手书W" panose="00020600040101010101" charset="-122"/>
                </a:rPr>
                <a:t>感谢观看</a:t>
              </a:r>
              <a:endParaRPr lang="zh-CN" altLang="en-US" sz="720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 flipH="1">
              <a:off x="15675" y="2378"/>
              <a:ext cx="954" cy="955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16249" y="4501"/>
              <a:ext cx="1333" cy="1333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H="1">
              <a:off x="15862" y="5159"/>
              <a:ext cx="1720" cy="1720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H="1">
              <a:off x="11347" y="7235"/>
              <a:ext cx="1720" cy="1720"/>
            </a:xfrm>
            <a:prstGeom prst="line">
              <a:avLst/>
            </a:prstGeom>
            <a:ln w="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8177530" y="5826760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/>
            <a:r>
              <a:rPr lang="zh-CN" altLang="en-US">
                <a:gradFill>
                  <a:gsLst>
                    <a:gs pos="50000">
                      <a:srgbClr val="545459"/>
                    </a:gs>
                    <a:gs pos="0">
                      <a:srgbClr val="8D8D90"/>
                    </a:gs>
                    <a:gs pos="100000">
                      <a:srgbClr val="1B1B21"/>
                    </a:gs>
                  </a:gsLst>
                  <a:lin scaled="1"/>
                </a:gradFill>
                <a:latin typeface="华文新魏" panose="02010800040101010101" charset="-122"/>
                <a:ea typeface="华文新魏" panose="02010800040101010101" charset="-122"/>
                <a:cs typeface="+mn-lt"/>
              </a:rPr>
              <a:t>团队：彭晓妍，张巧艳，王雨欣</a:t>
            </a:r>
            <a:endParaRPr lang="zh-CN" altLang="en-US">
              <a:gradFill>
                <a:gsLst>
                  <a:gs pos="50000">
                    <a:srgbClr val="545459"/>
                  </a:gs>
                  <a:gs pos="0">
                    <a:srgbClr val="8D8D90"/>
                  </a:gs>
                  <a:gs pos="100000">
                    <a:srgbClr val="1B1B21"/>
                  </a:gs>
                </a:gsLst>
                <a:lin scaled="1"/>
              </a:gradFill>
              <a:latin typeface="华文新魏" panose="02010800040101010101" charset="-122"/>
              <a:ea typeface="华文新魏" panose="02010800040101010101" charset="-122"/>
              <a:cs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图片 10" descr="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25400" y="-31115"/>
            <a:ext cx="4552315" cy="2128520"/>
          </a:xfrm>
          <a:prstGeom prst="rect">
            <a:avLst/>
          </a:prstGeom>
        </p:spPr>
      </p:pic>
      <p:sp>
        <p:nvSpPr>
          <p:cNvPr id="93" name="文本框 92"/>
          <p:cNvSpPr txBox="1"/>
          <p:nvPr/>
        </p:nvSpPr>
        <p:spPr>
          <a:xfrm>
            <a:off x="7948930" y="584835"/>
            <a:ext cx="1974850" cy="9220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dist"/>
            <a:r>
              <a:rPr lang="zh-CN" altLang="en-US" sz="5400">
                <a:solidFill>
                  <a:srgbClr val="002060"/>
                </a:solidFill>
                <a:latin typeface="华文行楷" panose="02010800040101010101" charset="-122"/>
                <a:ea typeface="华文行楷" panose="02010800040101010101" charset="-122"/>
              </a:rPr>
              <a:t>目录</a:t>
            </a:r>
            <a:endParaRPr lang="zh-CN" altLang="en-US" sz="5400">
              <a:solidFill>
                <a:srgbClr val="002060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7407910" y="2106930"/>
            <a:ext cx="3140075" cy="706755"/>
            <a:chOff x="1960" y="3268"/>
            <a:chExt cx="4945" cy="1113"/>
          </a:xfrm>
        </p:grpSpPr>
        <p:sp>
          <p:nvSpPr>
            <p:cNvPr id="96" name="文本框 95"/>
            <p:cNvSpPr txBox="1"/>
            <p:nvPr/>
          </p:nvSpPr>
          <p:spPr>
            <a:xfrm>
              <a:off x="3228" y="3365"/>
              <a:ext cx="36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3200">
                  <a:solidFill>
                    <a:srgbClr val="002060"/>
                  </a:solidFill>
                  <a:latin typeface="方正清刻本悦宋简体" panose="02000000000000000000" charset="-122"/>
                  <a:ea typeface="方正清刻本悦宋简体" panose="02000000000000000000" charset="-122"/>
                </a:rPr>
                <a:t>项目介绍</a:t>
              </a:r>
              <a:endParaRPr lang="zh-CN" altLang="en-US" sz="3200">
                <a:solidFill>
                  <a:srgbClr val="002060"/>
                </a:solidFill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960" y="3268"/>
              <a:ext cx="1136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01</a:t>
              </a:r>
              <a:r>
                <a:rPr lang="en-US" altLang="zh-CN" sz="4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.</a:t>
              </a:r>
              <a:endParaRPr lang="en-US" altLang="zh-CN" sz="4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方正清刻本悦宋简体" panose="02000000000000000000" charset="-122"/>
                <a:cs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407910" y="4829810"/>
            <a:ext cx="3140075" cy="706755"/>
            <a:chOff x="1960" y="3268"/>
            <a:chExt cx="4945" cy="1113"/>
          </a:xfrm>
        </p:grpSpPr>
        <p:sp>
          <p:nvSpPr>
            <p:cNvPr id="3" name="文本框 2"/>
            <p:cNvSpPr txBox="1"/>
            <p:nvPr/>
          </p:nvSpPr>
          <p:spPr>
            <a:xfrm>
              <a:off x="3228" y="3365"/>
              <a:ext cx="36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3200">
                  <a:solidFill>
                    <a:srgbClr val="002060"/>
                  </a:solidFill>
                  <a:latin typeface="方正清刻本悦宋简体" panose="02000000000000000000" charset="-122"/>
                  <a:ea typeface="方正清刻本悦宋简体" panose="02000000000000000000" charset="-122"/>
                </a:rPr>
                <a:t>项目总结</a:t>
              </a:r>
              <a:endParaRPr lang="zh-CN" altLang="en-US" sz="3200">
                <a:solidFill>
                  <a:srgbClr val="002060"/>
                </a:solidFill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960" y="3268"/>
              <a:ext cx="1136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04</a:t>
              </a:r>
              <a:r>
                <a:rPr lang="en-US" altLang="zh-CN" sz="4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.</a:t>
              </a:r>
              <a:endParaRPr lang="en-US" altLang="zh-CN" sz="4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方正清刻本悦宋简体" panose="02000000000000000000" charset="-122"/>
                <a:cs typeface="+mj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407910" y="3943350"/>
            <a:ext cx="3140075" cy="706755"/>
            <a:chOff x="1960" y="3268"/>
            <a:chExt cx="4945" cy="1113"/>
          </a:xfrm>
        </p:grpSpPr>
        <p:sp>
          <p:nvSpPr>
            <p:cNvPr id="6" name="文本框 5"/>
            <p:cNvSpPr txBox="1"/>
            <p:nvPr/>
          </p:nvSpPr>
          <p:spPr>
            <a:xfrm>
              <a:off x="3228" y="3365"/>
              <a:ext cx="36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3200">
                  <a:solidFill>
                    <a:srgbClr val="002060"/>
                  </a:solidFill>
                  <a:latin typeface="方正清刻本悦宋简体" panose="02000000000000000000" charset="-122"/>
                  <a:ea typeface="方正清刻本悦宋简体" panose="02000000000000000000" charset="-122"/>
                </a:rPr>
                <a:t>项目设计</a:t>
              </a:r>
              <a:endParaRPr lang="zh-CN" altLang="en-US" sz="3200">
                <a:solidFill>
                  <a:srgbClr val="002060"/>
                </a:solidFill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60" y="3268"/>
              <a:ext cx="1136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03</a:t>
              </a:r>
              <a:r>
                <a:rPr lang="en-US" altLang="zh-CN" sz="4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.</a:t>
              </a:r>
              <a:endParaRPr lang="en-US" altLang="zh-CN" sz="4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方正清刻本悦宋简体" panose="02000000000000000000" charset="-122"/>
                <a:cs typeface="+mj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407910" y="3056890"/>
            <a:ext cx="3140075" cy="706755"/>
            <a:chOff x="1960" y="3268"/>
            <a:chExt cx="4945" cy="1113"/>
          </a:xfrm>
        </p:grpSpPr>
        <p:sp>
          <p:nvSpPr>
            <p:cNvPr id="9" name="文本框 8"/>
            <p:cNvSpPr txBox="1"/>
            <p:nvPr/>
          </p:nvSpPr>
          <p:spPr>
            <a:xfrm>
              <a:off x="3228" y="3365"/>
              <a:ext cx="36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3200">
                  <a:solidFill>
                    <a:srgbClr val="002060"/>
                  </a:solidFill>
                  <a:latin typeface="方正清刻本悦宋简体" panose="02000000000000000000" charset="-122"/>
                  <a:ea typeface="方正清刻本悦宋简体" panose="02000000000000000000" charset="-122"/>
                </a:rPr>
                <a:t>项目功能</a:t>
              </a:r>
              <a:endParaRPr lang="zh-CN" altLang="en-US" sz="3200">
                <a:solidFill>
                  <a:srgbClr val="002060"/>
                </a:solidFill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960" y="3268"/>
              <a:ext cx="1136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02</a:t>
              </a:r>
              <a:r>
                <a:rPr lang="en-US" altLang="zh-CN" sz="40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方正清刻本悦宋简体" panose="02000000000000000000" charset="-122"/>
                  <a:cs typeface="+mj-lt"/>
                </a:rPr>
                <a:t>.</a:t>
              </a:r>
              <a:endParaRPr lang="en-US" altLang="zh-CN" sz="4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方正清刻本悦宋简体" panose="02000000000000000000" charset="-122"/>
                <a:cs typeface="+mj-lt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8" name="组合 87"/>
          <p:cNvGrpSpPr/>
          <p:nvPr/>
        </p:nvGrpSpPr>
        <p:grpSpPr>
          <a:xfrm>
            <a:off x="2339340" y="1846580"/>
            <a:ext cx="7513955" cy="3761740"/>
            <a:chOff x="1586" y="1688"/>
            <a:chExt cx="16242" cy="8131"/>
          </a:xfrm>
        </p:grpSpPr>
        <p:sp>
          <p:nvSpPr>
            <p:cNvPr id="89" name="矩形 88"/>
            <p:cNvSpPr/>
            <p:nvPr/>
          </p:nvSpPr>
          <p:spPr>
            <a:xfrm>
              <a:off x="1586" y="1688"/>
              <a:ext cx="16242" cy="7592"/>
            </a:xfrm>
            <a:prstGeom prst="rect">
              <a:avLst/>
            </a:prstGeom>
            <a:solidFill>
              <a:srgbClr val="E9E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0" name="图片 89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5400000" flipH="1" flipV="1">
              <a:off x="4976" y="5876"/>
              <a:ext cx="540" cy="7318"/>
            </a:xfrm>
            <a:prstGeom prst="rect">
              <a:avLst/>
            </a:prstGeom>
          </p:spPr>
        </p:pic>
        <p:pic>
          <p:nvPicPr>
            <p:cNvPr id="91" name="图片 90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16200000" flipV="1">
              <a:off x="13898" y="5890"/>
              <a:ext cx="540" cy="7318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5415915" y="2122805"/>
            <a:ext cx="13855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00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+mn-lt"/>
              </a:rPr>
              <a:t>一</a:t>
            </a:r>
            <a:endParaRPr lang="zh-CN" altLang="en-US" sz="6000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98695" y="3334385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项目介绍</a:t>
            </a:r>
            <a:endParaRPr lang="zh-CN" altLang="en-US" sz="4800" b="1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pic>
        <p:nvPicPr>
          <p:cNvPr id="11" name="图片 10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34925" y="161290"/>
            <a:ext cx="4552315" cy="2128520"/>
          </a:xfrm>
          <a:prstGeom prst="rect">
            <a:avLst/>
          </a:prstGeom>
        </p:spPr>
      </p:pic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7760335" y="1846580"/>
            <a:ext cx="2092960" cy="979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1339215" y="1819275"/>
            <a:ext cx="4014470" cy="3114675"/>
            <a:chOff x="4412" y="3682"/>
            <a:chExt cx="3688" cy="2861"/>
          </a:xfrm>
        </p:grpSpPr>
        <p:sp>
          <p:nvSpPr>
            <p:cNvPr id="42267" name="Shape 42267"/>
            <p:cNvSpPr/>
            <p:nvPr/>
          </p:nvSpPr>
          <p:spPr>
            <a:xfrm>
              <a:off x="4412" y="3682"/>
              <a:ext cx="3688" cy="2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4" y="0"/>
                  </a:moveTo>
                  <a:lnTo>
                    <a:pt x="616" y="0"/>
                  </a:lnTo>
                  <a:cubicBezTo>
                    <a:pt x="277" y="0"/>
                    <a:pt x="0" y="464"/>
                    <a:pt x="0" y="1030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1030"/>
                  </a:lnTo>
                  <a:cubicBezTo>
                    <a:pt x="21600" y="464"/>
                    <a:pt x="21323" y="0"/>
                    <a:pt x="20984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20092" tIns="20092" rIns="20092" bIns="20092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68" name="Shape 42268"/>
            <p:cNvSpPr/>
            <p:nvPr/>
          </p:nvSpPr>
          <p:spPr>
            <a:xfrm>
              <a:off x="4412" y="5884"/>
              <a:ext cx="3688" cy="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712"/>
                  </a:lnTo>
                  <a:cubicBezTo>
                    <a:pt x="0" y="18500"/>
                    <a:pt x="277" y="21600"/>
                    <a:pt x="616" y="21600"/>
                  </a:cubicBezTo>
                  <a:lnTo>
                    <a:pt x="8721" y="21600"/>
                  </a:lnTo>
                  <a:lnTo>
                    <a:pt x="13066" y="21600"/>
                  </a:lnTo>
                  <a:lnTo>
                    <a:pt x="20984" y="21600"/>
                  </a:lnTo>
                  <a:cubicBezTo>
                    <a:pt x="21323" y="21600"/>
                    <a:pt x="21600" y="18500"/>
                    <a:pt x="21600" y="14712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5D6E1"/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70" name="Shape 42270"/>
            <p:cNvSpPr/>
            <p:nvPr/>
          </p:nvSpPr>
          <p:spPr>
            <a:xfrm>
              <a:off x="4544" y="3809"/>
              <a:ext cx="3425" cy="196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271" name="Shape 42271"/>
            <p:cNvSpPr/>
            <p:nvPr/>
          </p:nvSpPr>
          <p:spPr>
            <a:xfrm>
              <a:off x="5703" y="6213"/>
              <a:ext cx="1107" cy="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31" y="0"/>
                  </a:moveTo>
                  <a:cubicBezTo>
                    <a:pt x="3453" y="1513"/>
                    <a:pt x="3348" y="5058"/>
                    <a:pt x="2959" y="8662"/>
                  </a:cubicBezTo>
                  <a:cubicBezTo>
                    <a:pt x="2396" y="13878"/>
                    <a:pt x="1333" y="18318"/>
                    <a:pt x="0" y="21600"/>
                  </a:cubicBezTo>
                  <a:lnTo>
                    <a:pt x="10800" y="21600"/>
                  </a:lnTo>
                  <a:lnTo>
                    <a:pt x="21600" y="21600"/>
                  </a:lnTo>
                  <a:cubicBezTo>
                    <a:pt x="20267" y="18319"/>
                    <a:pt x="19204" y="13878"/>
                    <a:pt x="18641" y="8662"/>
                  </a:cubicBezTo>
                  <a:cubicBezTo>
                    <a:pt x="18252" y="5058"/>
                    <a:pt x="18147" y="1513"/>
                    <a:pt x="18069" y="0"/>
                  </a:cubicBezTo>
                  <a:lnTo>
                    <a:pt x="10800" y="0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p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11204"/>
          <a:stretch>
            <a:fillRect/>
          </a:stretch>
        </p:blipFill>
        <p:spPr>
          <a:xfrm>
            <a:off x="1483360" y="1957705"/>
            <a:ext cx="3728085" cy="2167890"/>
          </a:xfrm>
          <a:prstGeom prst="rect">
            <a:avLst/>
          </a:prstGeom>
        </p:spPr>
      </p:pic>
      <p:sp>
        <p:nvSpPr>
          <p:cNvPr id="5" name="文本框 10"/>
          <p:cNvSpPr txBox="1"/>
          <p:nvPr/>
        </p:nvSpPr>
        <p:spPr>
          <a:xfrm>
            <a:off x="5574665" y="982345"/>
            <a:ext cx="6229985" cy="44856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70000"/>
              </a:lnSpc>
            </a:pPr>
            <a:r>
              <a:rPr 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     </a:t>
            </a:r>
            <a:r>
              <a:rPr lang="en-US" alt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 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集传统网上书店功能和书籍再回收利用功能于一体</a:t>
            </a:r>
            <a:r>
              <a:rPr 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，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针对传统网上书店日渐饱和的问题，通过旧书的再利用，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合理分配闲置书籍资源</a:t>
            </a:r>
            <a:r>
              <a:rPr 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，以达到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刺激图书市场消费，降低书籍阅读成本</a:t>
            </a:r>
            <a:r>
              <a:rPr 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的目的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，</a:t>
            </a:r>
            <a:r>
              <a:rPr lang="zh-CN"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并</a:t>
            </a:r>
            <a:r>
              <a:rPr sz="2400" dirty="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响应国家节能低碳、绿色环保的号召，提高了书籍的利用率，以期建立"创新、绿色"的同步回收网上书城。</a:t>
            </a:r>
            <a:endParaRPr sz="2400" dirty="0">
              <a:gradFill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scaled="0"/>
              </a:gra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6250" y="307340"/>
            <a:ext cx="46532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同步回收网上书城系统：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8" name="组合 87"/>
          <p:cNvGrpSpPr/>
          <p:nvPr/>
        </p:nvGrpSpPr>
        <p:grpSpPr>
          <a:xfrm>
            <a:off x="2339340" y="1846580"/>
            <a:ext cx="7513955" cy="3761740"/>
            <a:chOff x="1586" y="1688"/>
            <a:chExt cx="16242" cy="8131"/>
          </a:xfrm>
        </p:grpSpPr>
        <p:sp>
          <p:nvSpPr>
            <p:cNvPr id="89" name="矩形 88"/>
            <p:cNvSpPr/>
            <p:nvPr/>
          </p:nvSpPr>
          <p:spPr>
            <a:xfrm>
              <a:off x="1586" y="1688"/>
              <a:ext cx="16242" cy="7592"/>
            </a:xfrm>
            <a:prstGeom prst="rect">
              <a:avLst/>
            </a:prstGeom>
            <a:solidFill>
              <a:srgbClr val="E9E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0" name="图片 89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5400000" flipH="1" flipV="1">
              <a:off x="4976" y="5876"/>
              <a:ext cx="540" cy="7318"/>
            </a:xfrm>
            <a:prstGeom prst="rect">
              <a:avLst/>
            </a:prstGeom>
          </p:spPr>
        </p:pic>
        <p:pic>
          <p:nvPicPr>
            <p:cNvPr id="91" name="图片 90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16200000" flipV="1">
              <a:off x="13898" y="5890"/>
              <a:ext cx="540" cy="7318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5415915" y="2122805"/>
            <a:ext cx="13855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00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+mn-lt"/>
              </a:rPr>
              <a:t>二</a:t>
            </a:r>
            <a:endParaRPr lang="zh-CN" altLang="en-US" sz="6000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98695" y="3334385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项目功能</a:t>
            </a:r>
            <a:endParaRPr lang="en-US" altLang="zh-CN" sz="4800" b="1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pic>
        <p:nvPicPr>
          <p:cNvPr id="11" name="图片 10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5400" y="171450"/>
            <a:ext cx="4552315" cy="2128520"/>
          </a:xfrm>
          <a:prstGeom prst="rect">
            <a:avLst/>
          </a:prstGeom>
        </p:spPr>
      </p:pic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7760335" y="1846580"/>
            <a:ext cx="2092960" cy="979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圆角矩形 13"/>
          <p:cNvSpPr/>
          <p:nvPr/>
        </p:nvSpPr>
        <p:spPr>
          <a:xfrm>
            <a:off x="552450" y="678815"/>
            <a:ext cx="11087100" cy="5468620"/>
          </a:xfrm>
          <a:prstGeom prst="roundRect">
            <a:avLst>
              <a:gd name="adj" fmla="val 8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0080" y="525780"/>
            <a:ext cx="38404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同步回收网上书城：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graphicFrame>
        <p:nvGraphicFramePr>
          <p:cNvPr id="10" name="对象 9"/>
          <p:cNvGraphicFramePr/>
          <p:nvPr/>
        </p:nvGraphicFramePr>
        <p:xfrm>
          <a:off x="4267835" y="793115"/>
          <a:ext cx="6541770" cy="5239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" name="" r:id="rId1" imgW="8371205" imgH="6246495" progId="Visio.Drawing.15">
                  <p:embed/>
                </p:oleObj>
              </mc:Choice>
              <mc:Fallback>
                <p:oleObj name="" r:id="rId1" imgW="8371205" imgH="6246495" progId="Visio.Drawing.15">
                  <p:embed/>
                  <p:pic>
                    <p:nvPicPr>
                      <p:cNvPr id="0" name="图片 1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267835" y="793115"/>
                        <a:ext cx="6541770" cy="5239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/>
          <p:cNvSpPr txBox="1"/>
          <p:nvPr/>
        </p:nvSpPr>
        <p:spPr>
          <a:xfrm rot="20160000">
            <a:off x="3093720" y="2452370"/>
            <a:ext cx="14662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highlight>
                  <a:srgbClr val="FFFF00"/>
                </a:highlight>
              </a:rPr>
              <a:t>用例图</a:t>
            </a:r>
            <a:endParaRPr lang="zh-CN" altLang="en-US" sz="2800">
              <a:highlight>
                <a:srgbClr val="FFFF00"/>
              </a:highlight>
            </a:endParaRPr>
          </a:p>
        </p:txBody>
      </p:sp>
      <p:pic>
        <p:nvPicPr>
          <p:cNvPr id="17" name="图片 16" descr="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flipV="1">
            <a:off x="0" y="3249930"/>
            <a:ext cx="3178810" cy="1486535"/>
          </a:xfrm>
          <a:prstGeom prst="rect">
            <a:avLst/>
          </a:prstGeom>
        </p:spPr>
      </p:pic>
      <p:pic>
        <p:nvPicPr>
          <p:cNvPr id="19" name="图片 18" descr="图片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43" y="4800600"/>
            <a:ext cx="2175510" cy="10191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圆角矩形 13"/>
          <p:cNvSpPr/>
          <p:nvPr/>
        </p:nvSpPr>
        <p:spPr>
          <a:xfrm>
            <a:off x="570865" y="678815"/>
            <a:ext cx="11087100" cy="5468620"/>
          </a:xfrm>
          <a:prstGeom prst="roundRect">
            <a:avLst>
              <a:gd name="adj" fmla="val 8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20" name="对象 19"/>
          <p:cNvGraphicFramePr/>
          <p:nvPr/>
        </p:nvGraphicFramePr>
        <p:xfrm>
          <a:off x="852805" y="974090"/>
          <a:ext cx="10523220" cy="49098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" name="" r:id="rId1" imgW="7334250" imgH="3226435" progId="Visio.Drawing.15">
                  <p:embed/>
                </p:oleObj>
              </mc:Choice>
              <mc:Fallback>
                <p:oleObj name="" r:id="rId1" imgW="7334250" imgH="3226435" progId="Visio.Drawing.15">
                  <p:embed/>
                  <p:pic>
                    <p:nvPicPr>
                      <p:cNvPr id="0" name="图片 1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52805" y="974090"/>
                        <a:ext cx="10523220" cy="49098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640080" y="525780"/>
            <a:ext cx="38404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同步回收网上书城：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 rot="20880000">
            <a:off x="1186815" y="17754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highlight>
                  <a:srgbClr val="00FFFF"/>
                </a:highlight>
              </a:rPr>
              <a:t>功能模块图</a:t>
            </a:r>
            <a:endParaRPr lang="zh-CN" altLang="en-US" sz="2800">
              <a:highlight>
                <a:srgbClr val="00FFFF"/>
              </a:highlight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8" name="组合 87"/>
          <p:cNvGrpSpPr/>
          <p:nvPr/>
        </p:nvGrpSpPr>
        <p:grpSpPr>
          <a:xfrm>
            <a:off x="2339340" y="1846580"/>
            <a:ext cx="7513955" cy="3761740"/>
            <a:chOff x="1586" y="1688"/>
            <a:chExt cx="16242" cy="8131"/>
          </a:xfrm>
        </p:grpSpPr>
        <p:sp>
          <p:nvSpPr>
            <p:cNvPr id="89" name="矩形 88"/>
            <p:cNvSpPr/>
            <p:nvPr/>
          </p:nvSpPr>
          <p:spPr>
            <a:xfrm>
              <a:off x="1586" y="1688"/>
              <a:ext cx="16242" cy="7592"/>
            </a:xfrm>
            <a:prstGeom prst="rect">
              <a:avLst/>
            </a:prstGeom>
            <a:solidFill>
              <a:srgbClr val="E9E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0" name="图片 89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5400000" flipH="1" flipV="1">
              <a:off x="4976" y="5876"/>
              <a:ext cx="540" cy="7318"/>
            </a:xfrm>
            <a:prstGeom prst="rect">
              <a:avLst/>
            </a:prstGeom>
          </p:spPr>
        </p:pic>
        <p:pic>
          <p:nvPicPr>
            <p:cNvPr id="91" name="图片 90" descr="1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 rot="16200000" flipV="1">
              <a:off x="13898" y="5890"/>
              <a:ext cx="540" cy="7318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5415915" y="2122805"/>
            <a:ext cx="13855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00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+mn-lt"/>
              </a:rPr>
              <a:t>三</a:t>
            </a:r>
            <a:endParaRPr lang="zh-CN" altLang="en-US" sz="6000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98695" y="3334385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项目设计</a:t>
            </a:r>
            <a:endParaRPr lang="en-US" altLang="zh-CN" sz="4800" b="1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pic>
        <p:nvPicPr>
          <p:cNvPr id="11" name="图片 10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5400" y="171450"/>
            <a:ext cx="4552315" cy="2128520"/>
          </a:xfrm>
          <a:prstGeom prst="rect">
            <a:avLst/>
          </a:prstGeom>
        </p:spPr>
      </p:pic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7760335" y="1846580"/>
            <a:ext cx="2092960" cy="979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" name="圆角矩形 22"/>
          <p:cNvSpPr/>
          <p:nvPr/>
        </p:nvSpPr>
        <p:spPr>
          <a:xfrm>
            <a:off x="570865" y="678815"/>
            <a:ext cx="11087100" cy="5468620"/>
          </a:xfrm>
          <a:prstGeom prst="roundRect">
            <a:avLst>
              <a:gd name="adj" fmla="val 8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rcRect r="20765" b="20275"/>
          <a:stretch>
            <a:fillRect/>
          </a:stretch>
        </p:blipFill>
        <p:spPr>
          <a:xfrm>
            <a:off x="1808480" y="947420"/>
            <a:ext cx="8611870" cy="496379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640080" y="525780"/>
            <a:ext cx="3840480" cy="9277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70000"/>
              </a:lnSpc>
            </a:pPr>
            <a:r>
              <a:rPr 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宋体" panose="02010600030101010101" pitchFamily="2" charset="-122"/>
              </a:rPr>
              <a:t>同步回收网上书城：</a:t>
            </a:r>
            <a:endParaRPr 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 rot="1620000">
            <a:off x="9561195" y="1520825"/>
            <a:ext cx="933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highlight>
                  <a:srgbClr val="FFFF00"/>
                </a:highlight>
              </a:rPr>
              <a:t>包图</a:t>
            </a:r>
            <a:endParaRPr lang="zh-CN" altLang="en-US" sz="2800">
              <a:highlight>
                <a:srgbClr val="FFFF00"/>
              </a:highlight>
            </a:endParaRPr>
          </a:p>
        </p:txBody>
      </p:sp>
      <p:pic>
        <p:nvPicPr>
          <p:cNvPr id="26" name="图片 25" descr="图片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" y="5183505"/>
            <a:ext cx="2058035" cy="9639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81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  <p:tag name="KSO_WM_SPECIAL_SOURCE" val="bdnull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  <p:tag name="KSO_WM_SPECIAL_SOURCE" val="bdnull"/>
</p:tagLst>
</file>

<file path=ppt/tags/tag94.xml><?xml version="1.0" encoding="utf-8"?>
<p:tagLst xmlns:p="http://schemas.openxmlformats.org/presentationml/2006/main">
  <p:tag name="KSO_WM_DOC_GUID" val="{7b2812b3-9fbe-48ce-b8f0-c7d467b27010}"/>
  <p:tag name="COMMONDATA" val="eyJjb3VudCI6NiwiaGRpZCI6IjI0ZjM5ODI4NmYwYmE2ZmU0MjkxMzUyODFlZTQ3OGZiIiwidXNlckNvdW50Ijo2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395</Words>
  <Application>WPS 演示</Application>
  <PresentationFormat>宽屏</PresentationFormat>
  <Paragraphs>66</Paragraphs>
  <Slides>13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汉仪尚巍手书W</vt:lpstr>
      <vt:lpstr>汉仪春然手书简</vt:lpstr>
      <vt:lpstr>华文新魏</vt:lpstr>
      <vt:lpstr>华文行楷</vt:lpstr>
      <vt:lpstr>方正清刻本悦宋简体</vt:lpstr>
      <vt:lpstr>Arial Unicode MS</vt:lpstr>
      <vt:lpstr>Calibri</vt:lpstr>
      <vt:lpstr>楷体</vt:lpstr>
      <vt:lpstr>方正细圆简体</vt:lpstr>
      <vt:lpstr>Office 主题​​</vt:lpstr>
      <vt:lpstr>1_Office 主题​​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月浮伊人影</cp:lastModifiedBy>
  <cp:revision>20</cp:revision>
  <dcterms:created xsi:type="dcterms:W3CDTF">2019-03-22T03:25:00Z</dcterms:created>
  <dcterms:modified xsi:type="dcterms:W3CDTF">2022-05-08T02:42:29Z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KSOTemplateUUID">
    <vt:lpwstr>v1.0_mb_vPAbCnV9wWdcbgTZMHBfHQ==</vt:lpwstr>
  </property>
  <property fmtid="{D5CDD505-2E9C-101B-9397-08002B2CF9AE}" pid="4" name="ICV">
    <vt:lpwstr>6CF713AAF8E047B3BAA2187806D05B85</vt:lpwstr>
  </property>
</Properties>
</file>